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Telegraf Bold" charset="1" panose="00000800000000000000"/>
      <p:regular r:id="rId14"/>
    </p:embeddedFont>
    <p:embeddedFont>
      <p:font typeface="Telegraf" charset="1" panose="00000500000000000000"/>
      <p:regular r:id="rId15"/>
    </p:embeddedFont>
    <p:embeddedFont>
      <p:font typeface="DM Sans Bold" charset="1" panose="00000000000000000000"/>
      <p:regular r:id="rId16"/>
    </p:embeddedFont>
    <p:embeddedFont>
      <p:font typeface="DM Sans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png" Type="http://schemas.openxmlformats.org/officeDocument/2006/relationships/image"/><Relationship Id="rId5" Target="https://www.bi.go.id/id/statistik/informasi-kurs/transaksi-bi/Default.aspx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png" Type="http://schemas.openxmlformats.org/officeDocument/2006/relationships/image"/><Relationship Id="rId5" Target="https://public.tableau.com/app/profile/achmad.abdillah.ghifari/viz/EuroKursPredictionDashboard/Dashboard1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https://github.com/Gigis123/Euro_Kurs_Prediction/tree/main" TargetMode="External" Type="http://schemas.openxmlformats.org/officeDocument/2006/relationships/hyperlink"/><Relationship Id="rId5" Target="../media/image10.png" Type="http://schemas.openxmlformats.org/officeDocument/2006/relationships/image"/><Relationship Id="rId6" Target="https://github.com/Gigis123/Pertamina-Stock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828">
                <a:alpha val="100000"/>
              </a:srgbClr>
            </a:gs>
            <a:gs pos="100000">
              <a:srgbClr val="0DA69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58236" y="1028700"/>
            <a:ext cx="8101064" cy="810106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4ECC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54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42884" y="1513348"/>
            <a:ext cx="7131767" cy="713176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4971803" y="1227793"/>
            <a:ext cx="1802849" cy="180284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7457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54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642884" y="7154188"/>
            <a:ext cx="749024" cy="74902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7457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54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3958427" y="9129764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0" y="0"/>
                </a:moveTo>
                <a:lnTo>
                  <a:pt x="5632449" y="0"/>
                </a:lnTo>
                <a:lnTo>
                  <a:pt x="5632449" y="1907807"/>
                </a:lnTo>
                <a:lnTo>
                  <a:pt x="0" y="19078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-837492" y="-879107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5632450" y="0"/>
                </a:moveTo>
                <a:lnTo>
                  <a:pt x="0" y="0"/>
                </a:lnTo>
                <a:lnTo>
                  <a:pt x="0" y="1907807"/>
                </a:lnTo>
                <a:lnTo>
                  <a:pt x="5632450" y="1907807"/>
                </a:lnTo>
                <a:lnTo>
                  <a:pt x="563245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1496874"/>
            <a:ext cx="7237932" cy="2691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0785"/>
              </a:lnSpc>
            </a:pPr>
            <a:r>
              <a:rPr lang="en-US" sz="14846" b="true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Euro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3405393"/>
            <a:ext cx="7532515" cy="2072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955"/>
              </a:lnSpc>
            </a:pPr>
            <a:r>
              <a:rPr lang="en-US" sz="11397">
                <a:solidFill>
                  <a:srgbClr val="F4ECCB"/>
                </a:solidFill>
                <a:latin typeface="Telegraf"/>
                <a:ea typeface="Telegraf"/>
                <a:cs typeface="Telegraf"/>
                <a:sym typeface="Telegraf"/>
              </a:rPr>
              <a:t>Prediction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6544451"/>
            <a:ext cx="7532515" cy="1806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000"/>
              </a:lnSpc>
            </a:pPr>
            <a:r>
              <a:rPr lang="en-US" sz="5000">
                <a:solidFill>
                  <a:srgbClr val="F4ECCB"/>
                </a:solidFill>
                <a:latin typeface="Telegraf"/>
                <a:ea typeface="Telegraf"/>
                <a:cs typeface="Telegraf"/>
                <a:sym typeface="Telegraf"/>
              </a:rPr>
              <a:t>By: Achmad Abdillah Ghifari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828">
                <a:alpha val="100000"/>
              </a:srgbClr>
            </a:gs>
            <a:gs pos="100000">
              <a:srgbClr val="0DA69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9419320" y="-192105"/>
            <a:ext cx="7469847" cy="10671210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80010" y="2026920"/>
              <a:ext cx="2151380" cy="3736340"/>
            </a:xfrm>
            <a:custGeom>
              <a:avLst/>
              <a:gdLst/>
              <a:ahLst/>
              <a:cxnLst/>
              <a:rect r="r" b="b" t="t" l="l"/>
              <a:pathLst>
                <a:path h="3736340" w="2151380">
                  <a:moveTo>
                    <a:pt x="0" y="0"/>
                  </a:moveTo>
                  <a:lnTo>
                    <a:pt x="0" y="2156460"/>
                  </a:lnTo>
                  <a:lnTo>
                    <a:pt x="2151380" y="3736340"/>
                  </a:lnTo>
                  <a:lnTo>
                    <a:pt x="2151380" y="1536700"/>
                  </a:lnTo>
                  <a:close/>
                </a:path>
              </a:pathLst>
            </a:custGeom>
            <a:blipFill>
              <a:blip r:embed="rId2"/>
              <a:stretch>
                <a:fillRect l="-80335" t="0" r="-80335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2231390" y="2026920"/>
              <a:ext cx="2133600" cy="3736340"/>
            </a:xfrm>
            <a:custGeom>
              <a:avLst/>
              <a:gdLst/>
              <a:ahLst/>
              <a:cxnLst/>
              <a:rect r="r" b="b" t="t" l="l"/>
              <a:pathLst>
                <a:path h="3736340" w="2133600">
                  <a:moveTo>
                    <a:pt x="0" y="1536700"/>
                  </a:moveTo>
                  <a:lnTo>
                    <a:pt x="2133600" y="0"/>
                  </a:lnTo>
                  <a:lnTo>
                    <a:pt x="2133600" y="2190750"/>
                  </a:lnTo>
                  <a:lnTo>
                    <a:pt x="0" y="3736340"/>
                  </a:lnTo>
                  <a:close/>
                </a:path>
              </a:pathLst>
            </a:custGeom>
            <a:blipFill>
              <a:blip r:embed="rId3"/>
              <a:stretch>
                <a:fillRect l="-8336" t="0" r="-8336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80010" y="586740"/>
              <a:ext cx="4284980" cy="2976880"/>
            </a:xfrm>
            <a:custGeom>
              <a:avLst/>
              <a:gdLst/>
              <a:ahLst/>
              <a:cxnLst/>
              <a:rect r="r" b="b" t="t" l="l"/>
              <a:pathLst>
                <a:path h="2976880" w="4284980">
                  <a:moveTo>
                    <a:pt x="0" y="1440180"/>
                  </a:moveTo>
                  <a:lnTo>
                    <a:pt x="2151380" y="0"/>
                  </a:lnTo>
                  <a:lnTo>
                    <a:pt x="4284980" y="1440180"/>
                  </a:lnTo>
                  <a:lnTo>
                    <a:pt x="2151380" y="2976880"/>
                  </a:lnTo>
                  <a:close/>
                </a:path>
              </a:pathLst>
            </a:custGeom>
            <a:blipFill>
              <a:blip r:embed="rId4"/>
              <a:stretch>
                <a:fillRect l="0" t="-3978" r="0" b="-3978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1589996"/>
            <a:ext cx="4343882" cy="1463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200"/>
              </a:lnSpc>
            </a:pPr>
            <a:r>
              <a:rPr lang="en-US" sz="8000" b="true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Tujuan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910241"/>
            <a:ext cx="7113626" cy="5755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96"/>
              </a:lnSpc>
            </a:pPr>
            <a:r>
              <a:rPr lang="en-US" sz="3200" b="true">
                <a:solidFill>
                  <a:srgbClr val="F4ECCB"/>
                </a:solidFill>
                <a:latin typeface="DM Sans Bold"/>
                <a:ea typeface="DM Sans Bold"/>
                <a:cs typeface="DM Sans Bold"/>
                <a:sym typeface="DM Sans Bold"/>
              </a:rPr>
              <a:t>Untuk menganalisa tren nilai tukar Euro Pada 1 bulan terakhir</a:t>
            </a:r>
          </a:p>
          <a:p>
            <a:pPr algn="just">
              <a:lnSpc>
                <a:spcPts val="3296"/>
              </a:lnSpc>
            </a:pPr>
          </a:p>
          <a:p>
            <a:pPr algn="just">
              <a:lnSpc>
                <a:spcPts val="3296"/>
              </a:lnSpc>
            </a:pPr>
            <a:r>
              <a:rPr lang="en-US" sz="3200" b="true">
                <a:solidFill>
                  <a:srgbClr val="F4ECCB"/>
                </a:solidFill>
                <a:latin typeface="DM Sans Bold"/>
                <a:ea typeface="DM Sans Bold"/>
                <a:cs typeface="DM Sans Bold"/>
                <a:sym typeface="DM Sans Bold"/>
              </a:rPr>
              <a:t>mengembangkan model prediktif yang dapat meramalkan pergerakan nilai tukar Euro di masa depan</a:t>
            </a:r>
          </a:p>
          <a:p>
            <a:pPr algn="just">
              <a:lnSpc>
                <a:spcPts val="3296"/>
              </a:lnSpc>
            </a:pPr>
          </a:p>
          <a:p>
            <a:pPr algn="just">
              <a:lnSpc>
                <a:spcPts val="3296"/>
              </a:lnSpc>
            </a:pPr>
            <a:r>
              <a:rPr lang="en-US" b="true" sz="3200" spc="1">
                <a:solidFill>
                  <a:srgbClr val="F4ECCB"/>
                </a:solidFill>
                <a:latin typeface="DM Sans Bold"/>
                <a:ea typeface="DM Sans Bold"/>
                <a:cs typeface="DM Sans Bold"/>
                <a:sym typeface="DM Sans Bold"/>
              </a:rPr>
              <a:t>Memberikan wawasan berbasis data untuk mendukung pengambilan keputusan bagi Pertamina dan pihak yang membutuhkan</a:t>
            </a:r>
          </a:p>
          <a:p>
            <a:pPr algn="just" marL="0" indent="0" lvl="0">
              <a:lnSpc>
                <a:spcPts val="3296"/>
              </a:lnSpc>
              <a:spcBef>
                <a:spcPct val="0"/>
              </a:spcBef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742526" y="9258300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0" y="0"/>
                </a:moveTo>
                <a:lnTo>
                  <a:pt x="5632449" y="0"/>
                </a:lnTo>
                <a:lnTo>
                  <a:pt x="5632449" y="1907807"/>
                </a:lnTo>
                <a:lnTo>
                  <a:pt x="0" y="19078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-1202020" y="-879107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5632449" y="0"/>
                </a:moveTo>
                <a:lnTo>
                  <a:pt x="0" y="0"/>
                </a:lnTo>
                <a:lnTo>
                  <a:pt x="0" y="1907807"/>
                </a:lnTo>
                <a:lnTo>
                  <a:pt x="5632449" y="1907807"/>
                </a:lnTo>
                <a:lnTo>
                  <a:pt x="5632449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1028700" y="5124450"/>
            <a:ext cx="7113626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1028700" y="4732795"/>
            <a:ext cx="7113626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028751" y="7174890"/>
            <a:ext cx="7113626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1028751" y="6783235"/>
            <a:ext cx="7113626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828">
                <a:alpha val="100000"/>
              </a:srgbClr>
            </a:gs>
            <a:gs pos="100000">
              <a:srgbClr val="0DA69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626565" y="9258300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0" y="0"/>
                </a:moveTo>
                <a:lnTo>
                  <a:pt x="5632449" y="0"/>
                </a:lnTo>
                <a:lnTo>
                  <a:pt x="5632449" y="1907807"/>
                </a:lnTo>
                <a:lnTo>
                  <a:pt x="0" y="19078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1410586" y="-879107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5632449" y="0"/>
                </a:moveTo>
                <a:lnTo>
                  <a:pt x="0" y="0"/>
                </a:lnTo>
                <a:lnTo>
                  <a:pt x="0" y="1907807"/>
                </a:lnTo>
                <a:lnTo>
                  <a:pt x="5632449" y="1907807"/>
                </a:lnTo>
                <a:lnTo>
                  <a:pt x="563244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498843" y="2724060"/>
            <a:ext cx="9290314" cy="5736769"/>
          </a:xfrm>
          <a:custGeom>
            <a:avLst/>
            <a:gdLst/>
            <a:ahLst/>
            <a:cxnLst/>
            <a:rect r="r" b="b" t="t" l="l"/>
            <a:pathLst>
              <a:path h="5736769" w="9290314">
                <a:moveTo>
                  <a:pt x="0" y="0"/>
                </a:moveTo>
                <a:lnTo>
                  <a:pt x="9290314" y="0"/>
                </a:lnTo>
                <a:lnTo>
                  <a:pt x="9290314" y="5736769"/>
                </a:lnTo>
                <a:lnTo>
                  <a:pt x="0" y="5736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769812" y="781050"/>
            <a:ext cx="6748376" cy="1463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200"/>
              </a:lnSpc>
            </a:pPr>
            <a:r>
              <a:rPr lang="en-US" sz="8000" b="true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Sumber Data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69812" y="8806815"/>
            <a:ext cx="6748376" cy="76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b="true" sz="4200" u="sng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  <a:hlinkClick r:id="rId5" tooltip="https://www.bi.go.id/id/statistik/informasi-kurs/transaksi-bi/Default.aspx"/>
              </a:rPr>
              <a:t>Website Bank Indonesia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828">
                <a:alpha val="100000"/>
              </a:srgbClr>
            </a:gs>
            <a:gs pos="100000">
              <a:srgbClr val="0DA69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626565" y="9258300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0" y="0"/>
                </a:moveTo>
                <a:lnTo>
                  <a:pt x="5632449" y="0"/>
                </a:lnTo>
                <a:lnTo>
                  <a:pt x="5632449" y="1907807"/>
                </a:lnTo>
                <a:lnTo>
                  <a:pt x="0" y="19078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1410586" y="-879107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5632449" y="0"/>
                </a:moveTo>
                <a:lnTo>
                  <a:pt x="0" y="0"/>
                </a:lnTo>
                <a:lnTo>
                  <a:pt x="0" y="1907807"/>
                </a:lnTo>
                <a:lnTo>
                  <a:pt x="5632449" y="1907807"/>
                </a:lnTo>
                <a:lnTo>
                  <a:pt x="563244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93371" y="3562578"/>
            <a:ext cx="11301259" cy="5325718"/>
          </a:xfrm>
          <a:custGeom>
            <a:avLst/>
            <a:gdLst/>
            <a:ahLst/>
            <a:cxnLst/>
            <a:rect r="r" b="b" t="t" l="l"/>
            <a:pathLst>
              <a:path h="5325718" w="11301259">
                <a:moveTo>
                  <a:pt x="0" y="0"/>
                </a:moveTo>
                <a:lnTo>
                  <a:pt x="11301258" y="0"/>
                </a:lnTo>
                <a:lnTo>
                  <a:pt x="11301258" y="5325719"/>
                </a:lnTo>
                <a:lnTo>
                  <a:pt x="0" y="53257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108395" y="309676"/>
            <a:ext cx="10071210" cy="2882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true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dashboard and data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69812" y="9126422"/>
            <a:ext cx="6748376" cy="76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b="true" sz="4200" u="sng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  <a:hlinkClick r:id="rId5" tooltip="https://public.tableau.com/app/profile/achmad.abdillah.ghifari/viz/EuroKursPredictionDashboard/Dashboard1"/>
              </a:rPr>
              <a:t>TABLEAU LINK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828">
                <a:alpha val="100000"/>
              </a:srgbClr>
            </a:gs>
            <a:gs pos="100000">
              <a:srgbClr val="0DA69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77234" y="9258300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0" y="0"/>
                </a:moveTo>
                <a:lnTo>
                  <a:pt x="5632449" y="0"/>
                </a:lnTo>
                <a:lnTo>
                  <a:pt x="5632449" y="1907807"/>
                </a:lnTo>
                <a:lnTo>
                  <a:pt x="0" y="19078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687251" y="-879107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5632449" y="0"/>
                </a:moveTo>
                <a:lnTo>
                  <a:pt x="0" y="0"/>
                </a:lnTo>
                <a:lnTo>
                  <a:pt x="0" y="1907807"/>
                </a:lnTo>
                <a:lnTo>
                  <a:pt x="5632449" y="1907807"/>
                </a:lnTo>
                <a:lnTo>
                  <a:pt x="563244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842842" y="-346283"/>
            <a:ext cx="7885214" cy="9604583"/>
            <a:chOff x="0" y="0"/>
            <a:chExt cx="5176759" cy="63055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176758" cy="6305550"/>
            </a:xfrm>
            <a:custGeom>
              <a:avLst/>
              <a:gdLst/>
              <a:ahLst/>
              <a:cxnLst/>
              <a:rect r="r" b="b" t="t" l="l"/>
              <a:pathLst>
                <a:path h="6305550" w="5176758">
                  <a:moveTo>
                    <a:pt x="0" y="0"/>
                  </a:moveTo>
                  <a:lnTo>
                    <a:pt x="5176758" y="594360"/>
                  </a:lnTo>
                  <a:lnTo>
                    <a:pt x="3927501" y="6305550"/>
                  </a:lnTo>
                  <a:lnTo>
                    <a:pt x="1233053" y="5552440"/>
                  </a:lnTo>
                  <a:lnTo>
                    <a:pt x="1249258" y="4930140"/>
                  </a:lnTo>
                  <a:lnTo>
                    <a:pt x="229816" y="4716780"/>
                  </a:lnTo>
                  <a:close/>
                </a:path>
              </a:pathLst>
            </a:custGeom>
            <a:blipFill>
              <a:blip r:embed="rId4"/>
              <a:stretch>
                <a:fillRect l="-41239" t="0" r="-41239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1198178"/>
            <a:ext cx="8604592" cy="2882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200"/>
              </a:lnSpc>
            </a:pPr>
            <a:r>
              <a:rPr lang="en-US" sz="8000" b="true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Pembuatan Model Predictive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751423"/>
            <a:ext cx="8339226" cy="4870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08"/>
              </a:lnSpc>
            </a:pPr>
            <a:r>
              <a:rPr lang="en-US" b="true" sz="3600" spc="-126">
                <a:solidFill>
                  <a:srgbClr val="F4ECCB"/>
                </a:solidFill>
                <a:latin typeface="DM Sans Bold"/>
                <a:ea typeface="DM Sans Bold"/>
                <a:cs typeface="DM Sans Bold"/>
                <a:sym typeface="DM Sans Bold"/>
              </a:rPr>
              <a:t>Model yang Digunakan: AutoRegressive Integrated Moving Average/ARIMA</a:t>
            </a:r>
          </a:p>
          <a:p>
            <a:pPr algn="just">
              <a:lnSpc>
                <a:spcPts val="3708"/>
              </a:lnSpc>
            </a:pPr>
          </a:p>
          <a:p>
            <a:pPr algn="just">
              <a:lnSpc>
                <a:spcPts val="3708"/>
              </a:lnSpc>
            </a:pPr>
            <a:r>
              <a:rPr lang="en-US" b="true" sz="3600" spc="-126">
                <a:solidFill>
                  <a:srgbClr val="F4ECCB"/>
                </a:solidFill>
                <a:latin typeface="DM Sans Bold"/>
                <a:ea typeface="DM Sans Bold"/>
                <a:cs typeface="DM Sans Bold"/>
                <a:sym typeface="DM Sans Bold"/>
              </a:rPr>
              <a:t>Akurasi Model = Mean Absolute Error: 40 unit / 0.23%</a:t>
            </a:r>
          </a:p>
          <a:p>
            <a:pPr algn="just">
              <a:lnSpc>
                <a:spcPts val="3708"/>
              </a:lnSpc>
            </a:pPr>
            <a:r>
              <a:rPr lang="en-US" sz="3600" spc="-126">
                <a:solidFill>
                  <a:srgbClr val="F4ECCB"/>
                </a:solidFill>
                <a:latin typeface="DM Sans"/>
                <a:ea typeface="DM Sans"/>
                <a:cs typeface="DM Sans"/>
                <a:sym typeface="DM Sans"/>
              </a:rPr>
              <a:t>(Rata-rata nilai prediksi model berbeda dengan kurs jual Euro yang sebenarnya sebanyak 40 unit atau 0.23% dari nilai kurs asli.)</a:t>
            </a:r>
          </a:p>
          <a:p>
            <a:pPr algn="just">
              <a:lnSpc>
                <a:spcPts val="3296"/>
              </a:lnSpc>
            </a:pPr>
          </a:p>
          <a:p>
            <a:pPr algn="just" marL="0" indent="0" lvl="0">
              <a:lnSpc>
                <a:spcPts val="20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828">
                <a:alpha val="100000"/>
              </a:srgbClr>
            </a:gs>
            <a:gs pos="100000">
              <a:srgbClr val="0DA69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626565" y="9258300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0" y="0"/>
                </a:moveTo>
                <a:lnTo>
                  <a:pt x="5632449" y="0"/>
                </a:lnTo>
                <a:lnTo>
                  <a:pt x="5632449" y="1907807"/>
                </a:lnTo>
                <a:lnTo>
                  <a:pt x="0" y="19078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1410586" y="-879107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5632449" y="0"/>
                </a:moveTo>
                <a:lnTo>
                  <a:pt x="0" y="0"/>
                </a:lnTo>
                <a:lnTo>
                  <a:pt x="0" y="1907807"/>
                </a:lnTo>
                <a:lnTo>
                  <a:pt x="5632449" y="1907807"/>
                </a:lnTo>
                <a:lnTo>
                  <a:pt x="563244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108395" y="586955"/>
            <a:ext cx="10071210" cy="1463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true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Project Github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769812" y="8806815"/>
            <a:ext cx="6748376" cy="76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b="true" sz="4200" u="sng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  <a:hlinkClick r:id="rId4" tooltip="https://github.com/Gigis123/Euro_Kurs_Prediction/tree/main"/>
              </a:rPr>
              <a:t>Github Link</a:t>
            </a:r>
          </a:p>
        </p:txBody>
      </p:sp>
      <p:sp>
        <p:nvSpPr>
          <p:cNvPr name="Freeform 6" id="6">
            <a:hlinkClick r:id="rId6" tooltip="https://github.com/Gigis123/Pertamina-Stock"/>
          </p:cNvPr>
          <p:cNvSpPr/>
          <p:nvPr/>
        </p:nvSpPr>
        <p:spPr>
          <a:xfrm flipH="false" flipV="false" rot="0">
            <a:off x="6629296" y="2628796"/>
            <a:ext cx="5029409" cy="5029409"/>
          </a:xfrm>
          <a:custGeom>
            <a:avLst/>
            <a:gdLst/>
            <a:ahLst/>
            <a:cxnLst/>
            <a:rect r="r" b="b" t="t" l="l"/>
            <a:pathLst>
              <a:path h="5029409" w="5029409">
                <a:moveTo>
                  <a:pt x="0" y="0"/>
                </a:moveTo>
                <a:lnTo>
                  <a:pt x="5029408" y="0"/>
                </a:lnTo>
                <a:lnTo>
                  <a:pt x="5029408" y="5029408"/>
                </a:lnTo>
                <a:lnTo>
                  <a:pt x="0" y="50294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828">
                <a:alpha val="100000"/>
              </a:srgbClr>
            </a:gs>
            <a:gs pos="100000">
              <a:srgbClr val="0DA69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521560" y="4341893"/>
            <a:ext cx="3443213" cy="2065928"/>
            <a:chOff x="0" y="0"/>
            <a:chExt cx="6350000" cy="381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3810000"/>
            </a:xfrm>
            <a:custGeom>
              <a:avLst/>
              <a:gdLst/>
              <a:ahLst/>
              <a:cxnLst/>
              <a:rect r="r" b="b" t="t" l="l"/>
              <a:pathLst>
                <a:path h="3810000" w="6350000">
                  <a:moveTo>
                    <a:pt x="0" y="1905000"/>
                  </a:moveTo>
                  <a:cubicBezTo>
                    <a:pt x="0" y="853440"/>
                    <a:pt x="853440" y="0"/>
                    <a:pt x="1905000" y="0"/>
                  </a:cubicBezTo>
                  <a:lnTo>
                    <a:pt x="4445000" y="0"/>
                  </a:lnTo>
                  <a:cubicBezTo>
                    <a:pt x="5496560" y="0"/>
                    <a:pt x="6350000" y="853440"/>
                    <a:pt x="6350000" y="1905000"/>
                  </a:cubicBezTo>
                  <a:cubicBezTo>
                    <a:pt x="6350000" y="2956560"/>
                    <a:pt x="5496560" y="3810000"/>
                    <a:pt x="4445000" y="3810000"/>
                  </a:cubicBezTo>
                  <a:lnTo>
                    <a:pt x="1905000" y="3810000"/>
                  </a:lnTo>
                  <a:cubicBezTo>
                    <a:pt x="853440" y="3810000"/>
                    <a:pt x="0" y="2956560"/>
                    <a:pt x="0" y="1905000"/>
                  </a:cubicBezTo>
                  <a:close/>
                </a:path>
              </a:pathLst>
            </a:custGeom>
            <a:blipFill>
              <a:blip r:embed="rId2"/>
              <a:stretch>
                <a:fillRect l="0" t="-33333" r="0" b="-33333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422393" y="4341893"/>
            <a:ext cx="3543686" cy="2126212"/>
            <a:chOff x="0" y="0"/>
            <a:chExt cx="6350000" cy="381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3810000"/>
            </a:xfrm>
            <a:custGeom>
              <a:avLst/>
              <a:gdLst/>
              <a:ahLst/>
              <a:cxnLst/>
              <a:rect r="r" b="b" t="t" l="l"/>
              <a:pathLst>
                <a:path h="3810000" w="6350000">
                  <a:moveTo>
                    <a:pt x="0" y="1905000"/>
                  </a:moveTo>
                  <a:cubicBezTo>
                    <a:pt x="0" y="853440"/>
                    <a:pt x="853440" y="0"/>
                    <a:pt x="1905000" y="0"/>
                  </a:cubicBezTo>
                  <a:lnTo>
                    <a:pt x="4445000" y="0"/>
                  </a:lnTo>
                  <a:cubicBezTo>
                    <a:pt x="5496560" y="0"/>
                    <a:pt x="6350000" y="853440"/>
                    <a:pt x="6350000" y="1905000"/>
                  </a:cubicBezTo>
                  <a:cubicBezTo>
                    <a:pt x="6350000" y="2956560"/>
                    <a:pt x="5496560" y="3810000"/>
                    <a:pt x="4445000" y="3810000"/>
                  </a:cubicBezTo>
                  <a:lnTo>
                    <a:pt x="1905000" y="3810000"/>
                  </a:lnTo>
                  <a:cubicBezTo>
                    <a:pt x="853440" y="3810000"/>
                    <a:pt x="0" y="2956560"/>
                    <a:pt x="0" y="1905000"/>
                  </a:cubicBezTo>
                  <a:close/>
                </a:path>
              </a:pathLst>
            </a:custGeom>
            <a:blipFill>
              <a:blip r:embed="rId3"/>
              <a:stretch>
                <a:fillRect l="0" t="-11562" r="0" b="-11562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423699" y="4341893"/>
            <a:ext cx="3543686" cy="2126212"/>
            <a:chOff x="0" y="0"/>
            <a:chExt cx="6350000" cy="381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3810000"/>
            </a:xfrm>
            <a:custGeom>
              <a:avLst/>
              <a:gdLst/>
              <a:ahLst/>
              <a:cxnLst/>
              <a:rect r="r" b="b" t="t" l="l"/>
              <a:pathLst>
                <a:path h="3810000" w="6350000">
                  <a:moveTo>
                    <a:pt x="0" y="1905000"/>
                  </a:moveTo>
                  <a:cubicBezTo>
                    <a:pt x="0" y="853440"/>
                    <a:pt x="853440" y="0"/>
                    <a:pt x="1905000" y="0"/>
                  </a:cubicBezTo>
                  <a:lnTo>
                    <a:pt x="4445000" y="0"/>
                  </a:lnTo>
                  <a:cubicBezTo>
                    <a:pt x="5496560" y="0"/>
                    <a:pt x="6350000" y="853440"/>
                    <a:pt x="6350000" y="1905000"/>
                  </a:cubicBezTo>
                  <a:cubicBezTo>
                    <a:pt x="6350000" y="2956560"/>
                    <a:pt x="5496560" y="3810000"/>
                    <a:pt x="4445000" y="3810000"/>
                  </a:cubicBezTo>
                  <a:lnTo>
                    <a:pt x="1905000" y="3810000"/>
                  </a:lnTo>
                  <a:cubicBezTo>
                    <a:pt x="853440" y="3810000"/>
                    <a:pt x="0" y="2956560"/>
                    <a:pt x="0" y="1905000"/>
                  </a:cubicBezTo>
                  <a:close/>
                </a:path>
              </a:pathLst>
            </a:custGeom>
            <a:blipFill>
              <a:blip r:embed="rId4"/>
              <a:stretch>
                <a:fillRect l="-3333" t="0" r="-3333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3597614" y="9258300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0" y="0"/>
                </a:moveTo>
                <a:lnTo>
                  <a:pt x="5632449" y="0"/>
                </a:lnTo>
                <a:lnTo>
                  <a:pt x="5632449" y="1907807"/>
                </a:lnTo>
                <a:lnTo>
                  <a:pt x="0" y="19078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-942063" y="-879107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5632449" y="0"/>
                </a:moveTo>
                <a:lnTo>
                  <a:pt x="0" y="0"/>
                </a:lnTo>
                <a:lnTo>
                  <a:pt x="0" y="1907807"/>
                </a:lnTo>
                <a:lnTo>
                  <a:pt x="5632449" y="1907807"/>
                </a:lnTo>
                <a:lnTo>
                  <a:pt x="5632449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892994" y="781050"/>
            <a:ext cx="8704619" cy="2882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true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REKOMENDASI BISNIS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24871" y="7558751"/>
            <a:ext cx="4537065" cy="1460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3"/>
              </a:lnSpc>
              <a:spcBef>
                <a:spcPct val="0"/>
              </a:spcBef>
            </a:pPr>
            <a:r>
              <a:rPr lang="en-US" sz="2799" spc="-97">
                <a:solidFill>
                  <a:srgbClr val="F4ECCB"/>
                </a:solidFill>
                <a:latin typeface="DM Sans"/>
                <a:ea typeface="DM Sans"/>
                <a:cs typeface="DM Sans"/>
                <a:sym typeface="DM Sans"/>
              </a:rPr>
              <a:t>Menurut prediksi, Kurs Euro diperkirakan akan mengalami penurunan dalam jangka pendek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521560" y="6744729"/>
            <a:ext cx="3443213" cy="40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true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Penurunan Kurs Euro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76772" y="7484265"/>
            <a:ext cx="4537065" cy="218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3"/>
              </a:lnSpc>
              <a:spcBef>
                <a:spcPct val="0"/>
              </a:spcBef>
            </a:pPr>
            <a:r>
              <a:rPr lang="en-US" sz="2799" spc="-97">
                <a:solidFill>
                  <a:srgbClr val="F4ECCB"/>
                </a:solidFill>
                <a:latin typeface="DM Sans"/>
                <a:ea typeface="DM Sans"/>
                <a:cs typeface="DM Sans"/>
                <a:sym typeface="DM Sans"/>
              </a:rPr>
              <a:t>Jika Pertamina melakukan import atau eksport produk dari eropa maka Pertamina dapat mengimpor produk lebih murah dan menjual produk mereka lebih mahal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23697" y="6520970"/>
            <a:ext cx="3443213" cy="791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true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Efek Kepada Eksport dan Import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876773" y="7527762"/>
            <a:ext cx="4537065" cy="1822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3"/>
              </a:lnSpc>
              <a:spcBef>
                <a:spcPct val="0"/>
              </a:spcBef>
            </a:pPr>
            <a:r>
              <a:rPr lang="en-US" sz="2799" spc="-97">
                <a:solidFill>
                  <a:srgbClr val="F4ECCB"/>
                </a:solidFill>
                <a:latin typeface="DM Sans"/>
                <a:ea typeface="DM Sans"/>
                <a:cs typeface="DM Sans"/>
                <a:sym typeface="DM Sans"/>
              </a:rPr>
              <a:t>Pertamina dapat menggunakan  hedging untuk mengunci nilai tukar euro pada nilai terendah sesuai dengan hasil prediksi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777742" y="6716232"/>
            <a:ext cx="4835601" cy="40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true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Cost Saving dengan Hedging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828">
                <a:alpha val="100000"/>
              </a:srgbClr>
            </a:gs>
            <a:gs pos="100000">
              <a:srgbClr val="0DA696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114315" y="9258300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0" y="0"/>
                </a:moveTo>
                <a:lnTo>
                  <a:pt x="5632449" y="0"/>
                </a:lnTo>
                <a:lnTo>
                  <a:pt x="5632449" y="1907807"/>
                </a:lnTo>
                <a:lnTo>
                  <a:pt x="0" y="19078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1202020" y="-879107"/>
            <a:ext cx="5632449" cy="1907807"/>
          </a:xfrm>
          <a:custGeom>
            <a:avLst/>
            <a:gdLst/>
            <a:ahLst/>
            <a:cxnLst/>
            <a:rect r="r" b="b" t="t" l="l"/>
            <a:pathLst>
              <a:path h="1907807" w="5632449">
                <a:moveTo>
                  <a:pt x="5632449" y="0"/>
                </a:moveTo>
                <a:lnTo>
                  <a:pt x="0" y="0"/>
                </a:lnTo>
                <a:lnTo>
                  <a:pt x="0" y="1907807"/>
                </a:lnTo>
                <a:lnTo>
                  <a:pt x="5632449" y="1907807"/>
                </a:lnTo>
                <a:lnTo>
                  <a:pt x="563244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11136" y="1040538"/>
            <a:ext cx="13465727" cy="68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73"/>
              </a:lnSpc>
            </a:pPr>
            <a:r>
              <a:rPr lang="en-US" sz="18981" b="true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Terima Kasih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314475"/>
            <a:ext cx="16230600" cy="1137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b="true" sz="3200">
                <a:solidFill>
                  <a:srgbClr val="F4ECCB"/>
                </a:solidFill>
                <a:latin typeface="Telegraf Bold"/>
                <a:ea typeface="Telegraf Bold"/>
                <a:cs typeface="Telegraf Bold"/>
                <a:sym typeface="Telegraf Bold"/>
              </a:rPr>
              <a:t>Note: Hasil ini didasarkan pada model prediktif dan mungkin tidak mencerminkan hasil aktual di masa depan.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DAGQ0bbyh74</dc:identifier>
  <dcterms:modified xsi:type="dcterms:W3CDTF">2011-08-01T06:04:30Z</dcterms:modified>
  <cp:revision>1</cp:revision>
  <dc:title>hange r</dc:title>
</cp:coreProperties>
</file>

<file path=docProps/thumbnail.jpeg>
</file>